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  <p:sldMasterId id="2147483661" r:id="rId3"/>
    <p:sldMasterId id="2147483665" r:id="rId4"/>
    <p:sldMasterId id="2147483675" r:id="rId5"/>
    <p:sldMasterId id="2147483679" r:id="rId6"/>
  </p:sldMasterIdLst>
  <p:notesMasterIdLst>
    <p:notesMasterId r:id="rId18"/>
  </p:notesMasterIdLst>
  <p:sldIdLst>
    <p:sldId id="263" r:id="rId7"/>
    <p:sldId id="281" r:id="rId8"/>
    <p:sldId id="287" r:id="rId9"/>
    <p:sldId id="290" r:id="rId10"/>
    <p:sldId id="289" r:id="rId11"/>
    <p:sldId id="291" r:id="rId12"/>
    <p:sldId id="292" r:id="rId13"/>
    <p:sldId id="294" r:id="rId14"/>
    <p:sldId id="295" r:id="rId15"/>
    <p:sldId id="293" r:id="rId16"/>
    <p:sldId id="282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71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F7F15-D2CC-4E5D-8B85-FC59289AF3ED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AFEE-0115-4DCC-AF91-54D2945E11B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5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Bild 1-17 är </a:t>
            </a:r>
            <a:r>
              <a:rPr lang="sv-SE" b="1" dirty="0"/>
              <a:t>generella</a:t>
            </a:r>
            <a:r>
              <a:rPr lang="sv-SE" baseline="0" dirty="0"/>
              <a:t> </a:t>
            </a:r>
            <a:r>
              <a:rPr lang="sv-SE" b="1" baseline="0" dirty="0"/>
              <a:t>kollegiebilder</a:t>
            </a:r>
            <a:r>
              <a:rPr lang="sv-SE" baseline="0" dirty="0"/>
              <a:t> att välja en eller flera av i en presentation. Radera dem du inte vill använda.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2C3A-2151-4034-992C-2E162CF361B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02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4 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/>
          <p:cNvSpPr>
            <a:spLocks noGrp="1"/>
          </p:cNvSpPr>
          <p:nvPr>
            <p:ph type="pic" sz="quarter" idx="12"/>
          </p:nvPr>
        </p:nvSpPr>
        <p:spPr>
          <a:xfrm>
            <a:off x="-195" y="3425573"/>
            <a:ext cx="6096000" cy="34349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6095805" y="0"/>
            <a:ext cx="6096195" cy="34255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0"/>
            <a:ext cx="6096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6095805" y="3425573"/>
            <a:ext cx="6096195" cy="3443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3739" y="877708"/>
            <a:ext cx="488852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3251" y="2190149"/>
            <a:ext cx="4889500" cy="466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Namn, datum</a:t>
            </a:r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76" y="3814148"/>
            <a:ext cx="2675653" cy="26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el kort text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890346"/>
            <a:ext cx="105156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>
          <a:xfrm>
            <a:off x="4872568" y="4141790"/>
            <a:ext cx="6481233" cy="60605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457200" indent="0" algn="r">
              <a:buNone/>
              <a:defRPr i="1"/>
            </a:lvl2pPr>
            <a:lvl3pPr marL="914400" indent="0" algn="r">
              <a:buNone/>
              <a:defRPr i="1"/>
            </a:lvl3pPr>
            <a:lvl4pPr marL="1371600" indent="0" algn="r">
              <a:buNone/>
              <a:defRPr i="1"/>
            </a:lvl4pPr>
            <a:lvl5pPr marL="1828800" indent="0" algn="r">
              <a:buNone/>
              <a:defRPr i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511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916724"/>
            <a:ext cx="10515600" cy="297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7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fältar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1323" y="365127"/>
            <a:ext cx="11123002" cy="10504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0" hasCustomPrompt="1"/>
          </p:nvPr>
        </p:nvSpPr>
        <p:spPr>
          <a:xfrm>
            <a:off x="621323" y="1547446"/>
            <a:ext cx="10879016" cy="5054968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fältar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23" y="365127"/>
            <a:ext cx="11123002" cy="105043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6" name="Platshållare för innehåll 7"/>
          <p:cNvSpPr>
            <a:spLocks noGrp="1"/>
          </p:cNvSpPr>
          <p:nvPr>
            <p:ph sz="quarter" idx="10" hasCustomPrompt="1"/>
          </p:nvPr>
        </p:nvSpPr>
        <p:spPr>
          <a:xfrm>
            <a:off x="621323" y="1547446"/>
            <a:ext cx="10879016" cy="5054968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7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fältare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0" hasCustomPrompt="1"/>
          </p:nvPr>
        </p:nvSpPr>
        <p:spPr>
          <a:xfrm>
            <a:off x="621323" y="1547446"/>
            <a:ext cx="10879016" cy="5054968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0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1323" y="431279"/>
            <a:ext cx="10879016" cy="817229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1576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-fältare blå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712"/>
            <a:ext cx="5124450" cy="11295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14501"/>
            <a:ext cx="5124450" cy="472146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2"/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98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sidesfoto 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64841" y="3821280"/>
            <a:ext cx="10515600" cy="15914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Tryck om du vill lägga till text (flytta textblocket till lämplig plats i bilden)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blå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712"/>
            <a:ext cx="5124450" cy="11295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14501"/>
            <a:ext cx="5124450" cy="472146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2"/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926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blå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3674" y="435466"/>
            <a:ext cx="5248275" cy="11295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3674" y="1767254"/>
            <a:ext cx="5248275" cy="469509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8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8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-8792"/>
            <a:ext cx="6096000" cy="6866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399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fältare grå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82712"/>
            <a:ext cx="5181600" cy="11295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714501"/>
            <a:ext cx="5181600" cy="4721469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697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3 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-2579" y="3425953"/>
            <a:ext cx="6098579" cy="3441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0"/>
            <a:ext cx="12192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Rektangel 8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1" y="967155"/>
            <a:ext cx="10510444" cy="124001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207174"/>
            <a:ext cx="9557084" cy="466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Namn, datum</a:t>
            </a:r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076" y="3814148"/>
            <a:ext cx="2675653" cy="26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grå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0350" y="435466"/>
            <a:ext cx="5172075" cy="112956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0349" y="1767254"/>
            <a:ext cx="5172075" cy="4695092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ts val="1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180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-8792"/>
            <a:ext cx="6096000" cy="6866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55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blå ne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802920"/>
            <a:ext cx="11191875" cy="592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66725" y="4559023"/>
            <a:ext cx="11191874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592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blå ö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3425826"/>
            <a:ext cx="12192000" cy="3432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323" y="365127"/>
            <a:ext cx="10879016" cy="59281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1323" y="1121230"/>
            <a:ext cx="10879016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3908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grå ne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802920"/>
            <a:ext cx="11191875" cy="5928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466725" y="4559023"/>
            <a:ext cx="11191874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24792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-fältare grå ö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34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3425826"/>
            <a:ext cx="12192000" cy="3432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1323" y="365127"/>
            <a:ext cx="10879016" cy="59281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1323" y="1121230"/>
            <a:ext cx="10879016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46708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s and 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Rektangel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10"/>
          </p:nvPr>
        </p:nvSpPr>
        <p:spPr>
          <a:xfrm>
            <a:off x="504825" y="1679331"/>
            <a:ext cx="5028468" cy="488815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2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12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innehåll 12"/>
          <p:cNvSpPr>
            <a:spLocks noGrp="1"/>
          </p:cNvSpPr>
          <p:nvPr>
            <p:ph sz="quarter" idx="11"/>
          </p:nvPr>
        </p:nvSpPr>
        <p:spPr>
          <a:xfrm>
            <a:off x="6658709" y="1679331"/>
            <a:ext cx="4970584" cy="488815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lnSpc>
                <a:spcPct val="9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2pPr>
            <a:lvl3pPr>
              <a:lnSpc>
                <a:spcPct val="9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3pPr>
            <a:lvl4pPr>
              <a:lnSpc>
                <a:spcPct val="9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4pPr>
            <a:lvl5pPr>
              <a:lnSpc>
                <a:spcPct val="90000"/>
              </a:lnSpc>
              <a:spcBef>
                <a:spcPts val="12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Rubrik 16"/>
          <p:cNvSpPr>
            <a:spLocks noGrp="1"/>
          </p:cNvSpPr>
          <p:nvPr>
            <p:ph type="title" hasCustomPrompt="1"/>
          </p:nvPr>
        </p:nvSpPr>
        <p:spPr>
          <a:xfrm>
            <a:off x="504825" y="365126"/>
            <a:ext cx="5028468" cy="1199906"/>
          </a:xfrm>
          <a:prstGeom prst="rect">
            <a:avLst/>
          </a:prstGeom>
        </p:spPr>
        <p:txBody>
          <a:bodyPr anchor="ctr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Pros</a:t>
            </a:r>
          </a:p>
        </p:txBody>
      </p:sp>
      <p:sp>
        <p:nvSpPr>
          <p:cNvPr id="21" name="Platshållare för text 20"/>
          <p:cNvSpPr>
            <a:spLocks noGrp="1"/>
          </p:cNvSpPr>
          <p:nvPr>
            <p:ph type="body" sz="quarter" idx="12" hasCustomPrompt="1"/>
          </p:nvPr>
        </p:nvSpPr>
        <p:spPr>
          <a:xfrm>
            <a:off x="6658708" y="364880"/>
            <a:ext cx="4887384" cy="120015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Cons</a:t>
            </a:r>
            <a:endParaRPr lang="sv-SE" dirty="0"/>
          </a:p>
        </p:txBody>
      </p:sp>
      <p:pic>
        <p:nvPicPr>
          <p:cNvPr id="22" name="Bildobjekt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249" y="195690"/>
            <a:ext cx="1553421" cy="1483639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20" y="195690"/>
            <a:ext cx="1492850" cy="148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fältare blå o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342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6250" y="365127"/>
            <a:ext cx="11229975" cy="59281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76250" y="1121230"/>
            <a:ext cx="11229975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3425826"/>
            <a:ext cx="6096000" cy="3432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6717323" y="3868616"/>
            <a:ext cx="4876800" cy="253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396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fältare blå o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3425826"/>
            <a:ext cx="6096000" cy="3432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6717323" y="3868616"/>
            <a:ext cx="4876800" cy="253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6250" y="365127"/>
            <a:ext cx="11229975" cy="59281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76250" y="1121230"/>
            <a:ext cx="11229975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77989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fältare blå o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3425826"/>
            <a:ext cx="6096000" cy="3432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2"/>
          </p:nvPr>
        </p:nvSpPr>
        <p:spPr>
          <a:xfrm>
            <a:off x="6717323" y="3868616"/>
            <a:ext cx="4876800" cy="253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6250" y="365127"/>
            <a:ext cx="11229975" cy="59281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76250" y="1121230"/>
            <a:ext cx="11229975" cy="210615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2225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fältare blå o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ektangel 14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31" y="1050819"/>
            <a:ext cx="487093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31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-11723" y="3425953"/>
            <a:ext cx="6107723" cy="34459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629400" y="3895725"/>
            <a:ext cx="5108575" cy="254952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12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6212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2 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3434047"/>
            <a:ext cx="12192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0035" y="4340315"/>
            <a:ext cx="7401911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337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1" hasCustomPrompt="1"/>
          </p:nvPr>
        </p:nvSpPr>
        <p:spPr>
          <a:xfrm>
            <a:off x="670035" y="5703890"/>
            <a:ext cx="7401911" cy="4667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Namn, datum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20" y="3943927"/>
            <a:ext cx="2467655" cy="24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fältare blå o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ektangel 14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31" y="1050819"/>
            <a:ext cx="487093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31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-11723" y="3425953"/>
            <a:ext cx="6107723" cy="34459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629400" y="3895725"/>
            <a:ext cx="5108575" cy="254952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12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946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-fältare blå o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342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15" name="Rektangel 14"/>
          <p:cNvSpPr/>
          <p:nvPr userDrawn="1"/>
        </p:nvSpPr>
        <p:spPr>
          <a:xfrm>
            <a:off x="6096000" y="3425952"/>
            <a:ext cx="6096000" cy="34320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531" y="1050819"/>
            <a:ext cx="4870939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31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2"/>
          </p:nvPr>
        </p:nvSpPr>
        <p:spPr>
          <a:xfrm>
            <a:off x="-11723" y="3425953"/>
            <a:ext cx="6107723" cy="34459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629400" y="3895725"/>
            <a:ext cx="5108575" cy="2549525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accent6"/>
                </a:solidFill>
              </a:defRPr>
            </a:lvl1pPr>
            <a:lvl2pPr>
              <a:spcBef>
                <a:spcPts val="1000"/>
              </a:spcBef>
              <a:defRPr>
                <a:solidFill>
                  <a:schemeClr val="accent6"/>
                </a:solidFill>
              </a:defRPr>
            </a:lvl2pPr>
            <a:lvl3pPr>
              <a:spcBef>
                <a:spcPts val="1000"/>
              </a:spcBef>
              <a:defRPr>
                <a:solidFill>
                  <a:schemeClr val="accent6"/>
                </a:solidFill>
              </a:defRPr>
            </a:lvl3pPr>
            <a:lvl4pPr>
              <a:spcBef>
                <a:spcPts val="1200"/>
              </a:spcBef>
              <a:defRPr>
                <a:solidFill>
                  <a:schemeClr val="accent6"/>
                </a:solidFill>
              </a:defRPr>
            </a:lvl4pPr>
            <a:lvl5pPr>
              <a:spcBef>
                <a:spcPts val="1200"/>
              </a:spcBef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93080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2132685"/>
            <a:ext cx="4775200" cy="187175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2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6624" y="1524000"/>
            <a:ext cx="3810000" cy="3810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24" y="1524000"/>
            <a:ext cx="3810000" cy="3810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06626" y="1524000"/>
            <a:ext cx="3810000" cy="3810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26" y="1524000"/>
            <a:ext cx="3810000" cy="3810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24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foto 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64841" y="3821280"/>
            <a:ext cx="10515600" cy="159140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Tryck om du vill lägga till text (flytta textblocket till lämplig plats i bilden)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el diagr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0"/>
          </p:nvPr>
        </p:nvSpPr>
        <p:spPr>
          <a:xfrm>
            <a:off x="621323" y="430824"/>
            <a:ext cx="10879016" cy="60645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507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el diagram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0"/>
          </p:nvPr>
        </p:nvSpPr>
        <p:spPr>
          <a:xfrm>
            <a:off x="621323" y="430824"/>
            <a:ext cx="10879016" cy="6064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6644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rt tex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916724"/>
            <a:ext cx="10515600" cy="2971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4DC4-4788-4460-8F74-2966ECF6BA28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9F65-3DF7-4D34-943F-9C3E74DD6B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76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EB8F-DB57-4BAB-BECA-45AF61515C08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6429-FAE0-4ACA-8602-FD7C1934B0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64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8DB56-F1F8-48B5-9316-8855D97ADBC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A720-F3FE-4D74-B27E-88BC117AA6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94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3" r:id="rId4"/>
    <p:sldLayoutId id="2147483684" r:id="rId5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9C08-944E-4AA2-BADA-B7F35C223FCB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5BE6-3BF2-46BC-BAFA-7F006E0455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71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C34E6-FE4A-45A4-8DF3-CDA3432489D7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1EFFA-E1C0-4954-9C25-0801E6CB22E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447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AFF4E-36DC-4454-BCF2-3FF1F95C44F3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9E56-DCDE-42DE-A3DC-5A0505060B6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041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03544" y="961791"/>
            <a:ext cx="4888523" cy="1325563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Handelspolitisk utblick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2200" dirty="0"/>
              <a:t>Anders Ahnlid, Kommerskollegium</a:t>
            </a:r>
            <a:br>
              <a:rPr lang="sv-SE" sz="2200" dirty="0"/>
            </a:br>
            <a:br>
              <a:rPr lang="sv-SE" sz="2200" dirty="0"/>
            </a:br>
            <a:r>
              <a:rPr lang="sv-SE" sz="2000" dirty="0"/>
              <a:t>ICC Sveriges Överstyrelsemöte, </a:t>
            </a:r>
            <a:br>
              <a:rPr lang="sv-SE" sz="2000" dirty="0"/>
            </a:br>
            <a:r>
              <a:rPr lang="sv-SE" sz="2000" dirty="0"/>
              <a:t>28 september 2020</a:t>
            </a:r>
          </a:p>
        </p:txBody>
      </p:sp>
      <p:pic>
        <p:nvPicPr>
          <p:cNvPr id="6" name="Platshållare för bild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3" b="6183"/>
          <a:stretch>
            <a:fillRect/>
          </a:stretch>
        </p:blipFill>
        <p:spPr/>
      </p:pic>
      <p:pic>
        <p:nvPicPr>
          <p:cNvPr id="7" name="Platshållare för bild 5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8" b="124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236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göra? </a:t>
            </a:r>
            <a:r>
              <a:rPr lang="sv-SE"/>
              <a:t>Några </a:t>
            </a:r>
            <a:r>
              <a:rPr lang="sv-SE" dirty="0"/>
              <a:t>aktuella bidrag från Kommerskollegium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i="1" dirty="0"/>
              <a:t>Border Carbon Adjustments – an analysis of trade related aspects and the way forward</a:t>
            </a:r>
            <a:endParaRPr lang="sv-SE" dirty="0"/>
          </a:p>
          <a:p>
            <a:pPr lvl="0"/>
            <a:r>
              <a:rPr lang="en-US" i="1" dirty="0"/>
              <a:t>Rules of Origin for the 21st Century – including services, digitalisation, sustainability and a more user-friendly approach</a:t>
            </a:r>
            <a:endParaRPr lang="sv-SE" dirty="0"/>
          </a:p>
          <a:p>
            <a:pPr lvl="0"/>
            <a:r>
              <a:rPr lang="en-US" i="1" dirty="0"/>
              <a:t>Trade barriers to goods and services important for climate action – and opportunities for reform</a:t>
            </a:r>
            <a:endParaRPr lang="sv-SE" dirty="0"/>
          </a:p>
          <a:p>
            <a:pPr lvl="0"/>
            <a:r>
              <a:rPr lang="en-US" i="1" dirty="0"/>
              <a:t>Improving economic resilience through trade – should we rely on our own supply?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79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Följ oss!</a:t>
            </a:r>
          </a:p>
        </p:txBody>
      </p:sp>
      <p:pic>
        <p:nvPicPr>
          <p:cNvPr id="18" name="Platshållare för bild 1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960" r="37722"/>
          <a:stretch/>
        </p:blipFill>
        <p:spPr>
          <a:prstGeom prst="rect">
            <a:avLst/>
          </a:prstGeom>
        </p:spPr>
      </p:pic>
      <p:sp>
        <p:nvSpPr>
          <p:cNvPr id="19" name="Rektangel 18"/>
          <p:cNvSpPr/>
          <p:nvPr/>
        </p:nvSpPr>
        <p:spPr>
          <a:xfrm>
            <a:off x="302421" y="3339485"/>
            <a:ext cx="3893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  <a:latin typeface="+mj-lt"/>
              </a:rPr>
              <a:t>kommerskollegium.se</a:t>
            </a: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590376">
            <a:off x="419643" y="1889251"/>
            <a:ext cx="2910096" cy="1337940"/>
          </a:xfrm>
          <a:prstGeom prst="rect">
            <a:avLst/>
          </a:prstGeom>
        </p:spPr>
      </p:pic>
      <p:sp>
        <p:nvSpPr>
          <p:cNvPr id="24" name="Rektangel 23"/>
          <p:cNvSpPr/>
          <p:nvPr/>
        </p:nvSpPr>
        <p:spPr>
          <a:xfrm>
            <a:off x="302421" y="5363001"/>
            <a:ext cx="188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+mj-lt"/>
              </a:rPr>
              <a:t>@kommerskoll</a:t>
            </a:r>
          </a:p>
        </p:txBody>
      </p:sp>
      <p:grpSp>
        <p:nvGrpSpPr>
          <p:cNvPr id="36" name="Grupp 35"/>
          <p:cNvGrpSpPr/>
          <p:nvPr/>
        </p:nvGrpSpPr>
        <p:grpSpPr>
          <a:xfrm>
            <a:off x="705004" y="4362622"/>
            <a:ext cx="1049906" cy="1049905"/>
            <a:chOff x="1022318" y="3899717"/>
            <a:chExt cx="1205066" cy="1205065"/>
          </a:xfrm>
        </p:grpSpPr>
        <p:sp>
          <p:nvSpPr>
            <p:cNvPr id="22" name="Ellips 21"/>
            <p:cNvSpPr/>
            <p:nvPr/>
          </p:nvSpPr>
          <p:spPr>
            <a:xfrm>
              <a:off x="1232071" y="4061107"/>
              <a:ext cx="829341" cy="829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5" name="Bildobjekt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18" y="3899717"/>
              <a:ext cx="1205066" cy="1205065"/>
            </a:xfrm>
            <a:prstGeom prst="rect">
              <a:avLst/>
            </a:prstGeom>
          </p:spPr>
        </p:pic>
      </p:grpSp>
      <p:grpSp>
        <p:nvGrpSpPr>
          <p:cNvPr id="27" name="Grupp 26"/>
          <p:cNvGrpSpPr/>
          <p:nvPr/>
        </p:nvGrpSpPr>
        <p:grpSpPr>
          <a:xfrm>
            <a:off x="2651803" y="4362622"/>
            <a:ext cx="921402" cy="921403"/>
            <a:chOff x="288712" y="3890733"/>
            <a:chExt cx="1041400" cy="1041400"/>
          </a:xfrm>
        </p:grpSpPr>
        <p:sp>
          <p:nvSpPr>
            <p:cNvPr id="34" name="Ellips 33"/>
            <p:cNvSpPr/>
            <p:nvPr/>
          </p:nvSpPr>
          <p:spPr>
            <a:xfrm>
              <a:off x="365802" y="3992347"/>
              <a:ext cx="887219" cy="887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5" name="Bildobjekt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712" y="3890733"/>
              <a:ext cx="1041400" cy="1041400"/>
            </a:xfrm>
            <a:prstGeom prst="rect">
              <a:avLst/>
            </a:prstGeom>
          </p:spPr>
        </p:pic>
      </p:grpSp>
      <p:grpSp>
        <p:nvGrpSpPr>
          <p:cNvPr id="28" name="Grupp 27"/>
          <p:cNvGrpSpPr/>
          <p:nvPr/>
        </p:nvGrpSpPr>
        <p:grpSpPr>
          <a:xfrm>
            <a:off x="3742857" y="4362622"/>
            <a:ext cx="916986" cy="916986"/>
            <a:chOff x="2154977" y="3877912"/>
            <a:chExt cx="1036408" cy="1036408"/>
          </a:xfrm>
        </p:grpSpPr>
        <p:sp>
          <p:nvSpPr>
            <p:cNvPr id="32" name="Ellips 31"/>
            <p:cNvSpPr/>
            <p:nvPr/>
          </p:nvSpPr>
          <p:spPr>
            <a:xfrm>
              <a:off x="2361221" y="4035709"/>
              <a:ext cx="705501" cy="7055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3" name="Bildobjekt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4977" y="3877912"/>
              <a:ext cx="1036408" cy="1036408"/>
            </a:xfrm>
            <a:prstGeom prst="rect">
              <a:avLst/>
            </a:prstGeom>
          </p:spPr>
        </p:pic>
      </p:grpSp>
      <p:grpSp>
        <p:nvGrpSpPr>
          <p:cNvPr id="29" name="Grupp 28"/>
          <p:cNvGrpSpPr/>
          <p:nvPr/>
        </p:nvGrpSpPr>
        <p:grpSpPr>
          <a:xfrm>
            <a:off x="4802018" y="4339050"/>
            <a:ext cx="964130" cy="964130"/>
            <a:chOff x="4384486" y="3805222"/>
            <a:chExt cx="1089692" cy="1089692"/>
          </a:xfrm>
        </p:grpSpPr>
        <p:sp>
          <p:nvSpPr>
            <p:cNvPr id="30" name="Ellips 29"/>
            <p:cNvSpPr/>
            <p:nvPr/>
          </p:nvSpPr>
          <p:spPr>
            <a:xfrm>
              <a:off x="4473622" y="3950010"/>
              <a:ext cx="887219" cy="8872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486" y="3805222"/>
              <a:ext cx="1089692" cy="1089692"/>
            </a:xfrm>
            <a:prstGeom prst="rect">
              <a:avLst/>
            </a:prstGeom>
          </p:spPr>
        </p:pic>
      </p:grpSp>
      <p:sp>
        <p:nvSpPr>
          <p:cNvPr id="37" name="Rektangel 36"/>
          <p:cNvSpPr/>
          <p:nvPr/>
        </p:nvSpPr>
        <p:spPr>
          <a:xfrm>
            <a:off x="3112503" y="5377130"/>
            <a:ext cx="2366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  <a:latin typeface="+mj-lt"/>
              </a:rPr>
              <a:t>Kommerskollegium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3959294" y="3299449"/>
            <a:ext cx="137617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dirty="0">
                <a:solidFill>
                  <a:schemeClr val="bg1"/>
                </a:solidFill>
              </a:rPr>
              <a:t>nyhetsbrev för företag</a:t>
            </a:r>
          </a:p>
        </p:txBody>
      </p:sp>
      <p:pic>
        <p:nvPicPr>
          <p:cNvPr id="39" name="Bildobjekt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5376">
            <a:off x="4076401" y="1964285"/>
            <a:ext cx="1509403" cy="11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1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38555" r="34815" b="21704"/>
          <a:stretch/>
        </p:blipFill>
        <p:spPr>
          <a:xfrm>
            <a:off x="4782100" y="2656644"/>
            <a:ext cx="2610035" cy="27254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62" r="65067" b="21855"/>
          <a:stretch/>
        </p:blipFill>
        <p:spPr>
          <a:xfrm>
            <a:off x="1697522" y="2656644"/>
            <a:ext cx="3066823" cy="270768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48"/>
          <a:stretch/>
        </p:blipFill>
        <p:spPr>
          <a:xfrm>
            <a:off x="1697523" y="33293"/>
            <a:ext cx="8779191" cy="2623351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1"/>
          <a:stretch/>
        </p:blipFill>
        <p:spPr>
          <a:xfrm>
            <a:off x="1697523" y="5365072"/>
            <a:ext cx="8779191" cy="149292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3" t="38684" b="22093"/>
          <a:stretch/>
        </p:blipFill>
        <p:spPr>
          <a:xfrm>
            <a:off x="7392135" y="2656644"/>
            <a:ext cx="3074220" cy="268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1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Osäkert handelspolitiskt läge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sv-SE" dirty="0"/>
              <a:t>Coronapandemin slår hårt mot världshandeln</a:t>
            </a:r>
          </a:p>
          <a:p>
            <a:pPr lvl="0"/>
            <a:r>
              <a:rPr lang="sv-SE" dirty="0"/>
              <a:t>Geopolitikens återkomst dominerar</a:t>
            </a:r>
          </a:p>
          <a:p>
            <a:pPr lvl="0"/>
            <a:r>
              <a:rPr lang="sv-SE" dirty="0"/>
              <a:t>USA har abdikerat från globala ledartronen</a:t>
            </a:r>
          </a:p>
          <a:p>
            <a:pPr lvl="0"/>
            <a:r>
              <a:rPr lang="sv-SE" dirty="0"/>
              <a:t>Kina oförmöget att dra på sig ledartröjan</a:t>
            </a:r>
          </a:p>
          <a:p>
            <a:pPr lvl="0"/>
            <a:r>
              <a:rPr lang="sv-SE" dirty="0"/>
              <a:t>WTO vingklippt utan styrman</a:t>
            </a:r>
          </a:p>
          <a:p>
            <a:pPr lvl="0"/>
            <a:r>
              <a:rPr lang="sv-SE" dirty="0"/>
              <a:t>EU med ny kommissionär ser över sin externa handelspolitik</a:t>
            </a:r>
          </a:p>
          <a:p>
            <a:pPr lvl="0"/>
            <a:r>
              <a:rPr lang="sv-SE" dirty="0" err="1"/>
              <a:t>Brexit</a:t>
            </a:r>
            <a:r>
              <a:rPr lang="sv-SE" dirty="0"/>
              <a:t> bidrar till osäkerheten</a:t>
            </a:r>
          </a:p>
          <a:p>
            <a:pPr lvl="0"/>
            <a:r>
              <a:rPr lang="sv-SE" dirty="0"/>
              <a:t>Klimatkrisen kräver handelspolitisk handling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377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Coronapandemin slår hårt mot världshandeln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sv-SE" dirty="0"/>
              <a:t>Minskning med 18 procent första halvåret 2020 enligt WTO</a:t>
            </a:r>
          </a:p>
          <a:p>
            <a:pPr lvl="0"/>
            <a:r>
              <a:rPr lang="sv-SE" dirty="0"/>
              <a:t>Stor nedgång för t.ex. motorfordon och besöksnäringen</a:t>
            </a:r>
          </a:p>
          <a:p>
            <a:pPr lvl="0"/>
            <a:r>
              <a:rPr lang="sv-SE" dirty="0"/>
              <a:t>Uppgång för bl.a. läkemedel, skyddsutrustning och digital underhållning</a:t>
            </a:r>
          </a:p>
          <a:p>
            <a:pPr lvl="0"/>
            <a:r>
              <a:rPr lang="sv-SE" dirty="0"/>
              <a:t>Svensk export minskade 6,6% och importen 9,8% första halvåret 2020</a:t>
            </a:r>
          </a:p>
          <a:p>
            <a:pPr lvl="0"/>
            <a:r>
              <a:rPr lang="sv-SE" dirty="0"/>
              <a:t>Nationella skyddsåtgärder drabbade inledningsvis EU:s inre marknad… </a:t>
            </a:r>
          </a:p>
          <a:p>
            <a:pPr lvl="0"/>
            <a:r>
              <a:rPr lang="sv-SE" dirty="0"/>
              <a:t>…förtroendet är undan för undan på väg att återupprättas</a:t>
            </a:r>
          </a:p>
          <a:p>
            <a:pPr lvl="0"/>
            <a:r>
              <a:rPr lang="sv-SE" dirty="0"/>
              <a:t>Öppenhet mot omvärlden positiv för EU:s försörjningstrygghet…</a:t>
            </a:r>
          </a:p>
          <a:p>
            <a:pPr lvl="0"/>
            <a:r>
              <a:rPr lang="sv-SE" dirty="0"/>
              <a:t>…skyddsutrustning har importerats, läkemedel har exporterats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95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USA inför val – har under Trump abdikerat</a:t>
            </a:r>
            <a:br>
              <a:rPr lang="sv-SE" sz="3200" dirty="0"/>
            </a:br>
            <a:r>
              <a:rPr lang="sv-SE" sz="3200" dirty="0"/>
              <a:t>från globala ledartronen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sv-SE" dirty="0"/>
              <a:t>Aversion mot multilaterala institutioner, inklusive WTO</a:t>
            </a:r>
          </a:p>
          <a:p>
            <a:pPr lvl="0"/>
            <a:r>
              <a:rPr lang="sv-SE" dirty="0"/>
              <a:t>Hotar lämna och har lamslagit WTO:s tvistlösningsmekanism</a:t>
            </a:r>
          </a:p>
          <a:p>
            <a:pPr lvl="0"/>
            <a:r>
              <a:rPr lang="sv-SE" i="1" dirty="0"/>
              <a:t>”</a:t>
            </a:r>
            <a:r>
              <a:rPr lang="sv-SE" i="1" dirty="0" err="1"/>
              <a:t>America</a:t>
            </a:r>
            <a:r>
              <a:rPr lang="sv-SE" i="1" dirty="0"/>
              <a:t> </a:t>
            </a:r>
            <a:r>
              <a:rPr lang="sv-SE" i="1" dirty="0" err="1"/>
              <a:t>First</a:t>
            </a:r>
            <a:r>
              <a:rPr lang="sv-SE" i="1" dirty="0"/>
              <a:t>” </a:t>
            </a:r>
            <a:r>
              <a:rPr lang="sv-SE" dirty="0"/>
              <a:t>i alla bilaterala relationer</a:t>
            </a:r>
          </a:p>
          <a:p>
            <a:pPr lvl="0"/>
            <a:r>
              <a:rPr lang="sv-SE" dirty="0"/>
              <a:t>Transaktionsbaserad istället för regelbaserad handelspolitik</a:t>
            </a:r>
          </a:p>
          <a:p>
            <a:pPr lvl="0"/>
            <a:r>
              <a:rPr lang="sv-SE" dirty="0"/>
              <a:t>”Handelskrig bra och lätta att vinna”</a:t>
            </a:r>
          </a:p>
          <a:p>
            <a:pPr lvl="0"/>
            <a:r>
              <a:rPr lang="sv-SE" dirty="0"/>
              <a:t>Konflikten med Kina fortsatt orosmoln – tullarna WTO-stridiga</a:t>
            </a:r>
          </a:p>
          <a:p>
            <a:pPr lvl="0"/>
            <a:r>
              <a:rPr lang="sv-SE" dirty="0"/>
              <a:t>Fortsatta hot mot EU trots mindre ”röstvinnande” uppgörelse</a:t>
            </a:r>
          </a:p>
          <a:p>
            <a:pPr lvl="0"/>
            <a:r>
              <a:rPr lang="sv-SE" dirty="0"/>
              <a:t>Biden bättre men långt ifrån frihandlare…</a:t>
            </a:r>
          </a:p>
        </p:txBody>
      </p:sp>
    </p:spTree>
    <p:extLst>
      <p:ext uri="{BB962C8B-B14F-4D97-AF65-F5344CB8AC3E}">
        <p14:creationId xmlns:p14="http://schemas.microsoft.com/office/powerpoint/2010/main" val="40972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Kina oförmöget att dra på sig ledartröjan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sv-SE" dirty="0"/>
              <a:t>Kina det globala handelssystemets ”gökunge”</a:t>
            </a:r>
          </a:p>
          <a:p>
            <a:pPr lvl="0"/>
            <a:r>
              <a:rPr lang="sv-SE" dirty="0"/>
              <a:t>Talar sig varmt för globaliseringen och regelbaserat WTO…</a:t>
            </a:r>
          </a:p>
          <a:p>
            <a:pPr lvl="0"/>
            <a:r>
              <a:rPr lang="sv-SE" dirty="0"/>
              <a:t>…men agerar egenmäktigt i andra riktningar, söndrar och härskar</a:t>
            </a:r>
          </a:p>
          <a:p>
            <a:pPr lvl="0"/>
            <a:r>
              <a:rPr lang="sv-SE" dirty="0"/>
              <a:t>Statlig styrning, statliga stödåtgärder och krav på investerare</a:t>
            </a:r>
          </a:p>
          <a:p>
            <a:pPr lvl="0"/>
            <a:r>
              <a:rPr lang="sv-SE" dirty="0"/>
              <a:t>Nyckelfråga: Hur åstadkomma ”</a:t>
            </a:r>
            <a:r>
              <a:rPr lang="sv-SE" i="1" dirty="0" err="1"/>
              <a:t>Level</a:t>
            </a:r>
            <a:r>
              <a:rPr lang="sv-SE" i="1" dirty="0"/>
              <a:t> </a:t>
            </a:r>
            <a:r>
              <a:rPr lang="sv-SE" i="1" dirty="0" err="1"/>
              <a:t>Playing</a:t>
            </a:r>
            <a:r>
              <a:rPr lang="sv-SE" i="1" dirty="0"/>
              <a:t> </a:t>
            </a:r>
            <a:r>
              <a:rPr lang="sv-SE" i="1" dirty="0" err="1"/>
              <a:t>Field</a:t>
            </a:r>
            <a:r>
              <a:rPr lang="sv-SE" i="1" dirty="0"/>
              <a:t>”</a:t>
            </a:r>
            <a:r>
              <a:rPr lang="sv-SE" dirty="0"/>
              <a:t>? </a:t>
            </a:r>
          </a:p>
          <a:p>
            <a:pPr lvl="0"/>
            <a:r>
              <a:rPr lang="sv-SE" dirty="0"/>
              <a:t>Koordinerad motkraft från USA, EU med flera saknas</a:t>
            </a:r>
          </a:p>
        </p:txBody>
      </p:sp>
    </p:spTree>
    <p:extLst>
      <p:ext uri="{BB962C8B-B14F-4D97-AF65-F5344CB8AC3E}">
        <p14:creationId xmlns:p14="http://schemas.microsoft.com/office/powerpoint/2010/main" val="7245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EU med ny kommissionär ser över sin externa handelspolitik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sv-SE" dirty="0"/>
              <a:t>EU som största handelsaktör ensam om att kunna leda…</a:t>
            </a:r>
          </a:p>
          <a:p>
            <a:pPr lvl="0"/>
            <a:r>
              <a:rPr lang="sv-SE" dirty="0"/>
              <a:t>…men är alltför splittrat för att handfast kunna ta rodret</a:t>
            </a:r>
          </a:p>
          <a:p>
            <a:pPr lvl="0"/>
            <a:r>
              <a:rPr lang="sv-SE" dirty="0"/>
              <a:t>Coronakrisens effekter bestämmande på kort sikt</a:t>
            </a:r>
          </a:p>
          <a:p>
            <a:pPr lvl="0"/>
            <a:r>
              <a:rPr lang="sv-SE" dirty="0"/>
              <a:t>Läglig översyn av den externa handelspolitiken</a:t>
            </a:r>
          </a:p>
          <a:p>
            <a:pPr lvl="0"/>
            <a:r>
              <a:rPr lang="sv-SE" dirty="0"/>
              <a:t>Kommissionen föreslår </a:t>
            </a:r>
            <a:r>
              <a:rPr lang="sv-SE" i="1" dirty="0"/>
              <a:t>”</a:t>
            </a:r>
            <a:r>
              <a:rPr lang="sv-SE" i="1" dirty="0" err="1"/>
              <a:t>Open</a:t>
            </a:r>
            <a:r>
              <a:rPr lang="sv-SE" i="1" dirty="0"/>
              <a:t> </a:t>
            </a:r>
            <a:r>
              <a:rPr lang="sv-SE" i="1" dirty="0" err="1"/>
              <a:t>Strategic</a:t>
            </a:r>
            <a:r>
              <a:rPr lang="sv-SE" i="1" dirty="0"/>
              <a:t> </a:t>
            </a:r>
            <a:r>
              <a:rPr lang="sv-SE" i="1" dirty="0" err="1"/>
              <a:t>Autonomy</a:t>
            </a:r>
            <a:r>
              <a:rPr lang="sv-SE" i="1" dirty="0"/>
              <a:t>” </a:t>
            </a:r>
            <a:r>
              <a:rPr lang="sv-SE" dirty="0"/>
              <a:t>som mål</a:t>
            </a:r>
          </a:p>
          <a:p>
            <a:pPr lvl="0"/>
            <a:r>
              <a:rPr lang="sv-SE" dirty="0"/>
              <a:t>Traditionell debatt mellan ”protektionister” och ”frihandlare”</a:t>
            </a:r>
          </a:p>
          <a:p>
            <a:pPr lvl="0"/>
            <a:r>
              <a:rPr lang="sv-SE" dirty="0"/>
              <a:t>Viktigt, men utmanande, att motverka protektionistisk slagsida</a:t>
            </a:r>
          </a:p>
        </p:txBody>
      </p:sp>
    </p:spTree>
    <p:extLst>
      <p:ext uri="{BB962C8B-B14F-4D97-AF65-F5344CB8AC3E}">
        <p14:creationId xmlns:p14="http://schemas.microsoft.com/office/powerpoint/2010/main" val="38746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/>
              <a:t>Kommerskollegiums bidrag till översynen av</a:t>
            </a:r>
            <a:br>
              <a:rPr lang="sv-SE" sz="3200" dirty="0"/>
            </a:br>
            <a:r>
              <a:rPr lang="sv-SE" sz="3200" dirty="0"/>
              <a:t>EU:s handelspolitik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v-SE" dirty="0"/>
              <a:t>Som världens största handelsaktör måste EU visa ledarskap för öppen och hållbar handel utan hinder</a:t>
            </a:r>
          </a:p>
          <a:p>
            <a:r>
              <a:rPr lang="sv-SE" dirty="0"/>
              <a:t>Värna WTO, inklusive via pågående förhandlingar om t.ex. e-handel </a:t>
            </a:r>
          </a:p>
          <a:p>
            <a:pPr lvl="0"/>
            <a:r>
              <a:rPr lang="sv-SE" dirty="0"/>
              <a:t>Så länge större framsteg i WTO blockerats – sök förhandla nya frihandelsavtal och modernisera de existerande</a:t>
            </a:r>
          </a:p>
          <a:p>
            <a:pPr lvl="0"/>
            <a:r>
              <a:rPr lang="sv-SE" dirty="0"/>
              <a:t>EU:s handelspolitik måste vara evidens- och regelbaserad, grundad på fakta, beprövad erfarenhet och god teori</a:t>
            </a:r>
          </a:p>
          <a:p>
            <a:pPr lvl="0"/>
            <a:r>
              <a:rPr lang="sv-SE" dirty="0"/>
              <a:t>Åtgärder som vidtas ska främja, inte hämma, europeisk tillväxt, konkurrenskraft och innovationsförmåga</a:t>
            </a:r>
          </a:p>
          <a:p>
            <a:pPr lvl="0"/>
            <a:r>
              <a:rPr lang="sv-SE" dirty="0"/>
              <a:t>Legitima undantagsåtgärder ska användas restriktivt, baserat på objektiva kriterier och inte som svepskäl för protektionism</a:t>
            </a:r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9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5B43FE-4D7E-4416-AAD1-222BF881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80" y="598732"/>
            <a:ext cx="11123002" cy="1050436"/>
          </a:xfrm>
        </p:spPr>
        <p:txBody>
          <a:bodyPr>
            <a:normAutofit/>
          </a:bodyPr>
          <a:lstStyle/>
          <a:p>
            <a:r>
              <a:rPr lang="sv-SE" sz="3200" dirty="0"/>
              <a:t>Avgörande och komplexa handelsutmaningar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B584502-117B-4099-92DF-76DD114DE4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6073" y="2128471"/>
            <a:ext cx="10879016" cy="3605579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Värna handelns bidrag till välfärd</a:t>
            </a:r>
          </a:p>
          <a:p>
            <a:pPr lvl="0"/>
            <a:r>
              <a:rPr lang="sv-SE" dirty="0"/>
              <a:t>Coronakrisen – rätt möta dess kort- och långsiktiga effekter</a:t>
            </a:r>
          </a:p>
          <a:p>
            <a:pPr lvl="0"/>
            <a:r>
              <a:rPr lang="sv-SE" dirty="0"/>
              <a:t>Digitaliseringen – rätt balans mellan reglering och fria flöden</a:t>
            </a:r>
          </a:p>
          <a:p>
            <a:pPr lvl="0"/>
            <a:r>
              <a:rPr lang="sv-SE" dirty="0"/>
              <a:t>Klimatkrisen – effektiva handelsåtgärder utan protektionism</a:t>
            </a:r>
          </a:p>
          <a:p>
            <a:r>
              <a:rPr lang="sv-SE" dirty="0"/>
              <a:t>Agenda 2030 – bidra till de globala målen för hållbar utveckling</a:t>
            </a:r>
          </a:p>
        </p:txBody>
      </p:sp>
    </p:spTree>
    <p:extLst>
      <p:ext uri="{BB962C8B-B14F-4D97-AF65-F5344CB8AC3E}">
        <p14:creationId xmlns:p14="http://schemas.microsoft.com/office/powerpoint/2010/main" val="44353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Start- och slutbilder">
  <a:themeElements>
    <a:clrScheme name="Anpassat 1">
      <a:dk1>
        <a:srgbClr val="000000"/>
      </a:dk1>
      <a:lt1>
        <a:sysClr val="window" lastClr="FFFFFF"/>
      </a:lt1>
      <a:dk2>
        <a:srgbClr val="284898"/>
      </a:dk2>
      <a:lt2>
        <a:srgbClr val="BAB099"/>
      </a:lt2>
      <a:accent1>
        <a:srgbClr val="284898"/>
      </a:accent1>
      <a:accent2>
        <a:srgbClr val="F4C000"/>
      </a:accent2>
      <a:accent3>
        <a:srgbClr val="00726C"/>
      </a:accent3>
      <a:accent4>
        <a:srgbClr val="BB3C43"/>
      </a:accent4>
      <a:accent5>
        <a:srgbClr val="BAB099"/>
      </a:accent5>
      <a:accent6>
        <a:srgbClr val="333333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mall2" id="{D2DFDA84-6050-4D3D-889E-48BC007D1749}" vid="{648C67C0-8BF7-4CE7-878D-21835C0C9B73}"/>
    </a:ext>
  </a:extLst>
</a:theme>
</file>

<file path=ppt/theme/theme2.xml><?xml version="1.0" encoding="utf-8"?>
<a:theme xmlns:a="http://schemas.openxmlformats.org/drawingml/2006/main" name="1-fältare: bild, illustration el kort text">
  <a:themeElements>
    <a:clrScheme name="Anpassat 1">
      <a:dk1>
        <a:srgbClr val="000000"/>
      </a:dk1>
      <a:lt1>
        <a:sysClr val="window" lastClr="FFFFFF"/>
      </a:lt1>
      <a:dk2>
        <a:srgbClr val="284898"/>
      </a:dk2>
      <a:lt2>
        <a:srgbClr val="BAB099"/>
      </a:lt2>
      <a:accent1>
        <a:srgbClr val="284898"/>
      </a:accent1>
      <a:accent2>
        <a:srgbClr val="F4C000"/>
      </a:accent2>
      <a:accent3>
        <a:srgbClr val="00726C"/>
      </a:accent3>
      <a:accent4>
        <a:srgbClr val="BB3C43"/>
      </a:accent4>
      <a:accent5>
        <a:srgbClr val="BAB099"/>
      </a:accent5>
      <a:accent6>
        <a:srgbClr val="333333"/>
      </a:accent6>
      <a:hlink>
        <a:srgbClr val="0000FF"/>
      </a:hlink>
      <a:folHlink>
        <a:srgbClr val="800080"/>
      </a:folHlink>
    </a:clrScheme>
    <a:fontScheme name="Kommerskolleg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mall2" id="{D2DFDA84-6050-4D3D-889E-48BC007D1749}" vid="{F1C4E185-6692-415B-A011-9EAA1B496126}"/>
    </a:ext>
  </a:extLst>
</a:theme>
</file>

<file path=ppt/theme/theme3.xml><?xml version="1.0" encoding="utf-8"?>
<a:theme xmlns:a="http://schemas.openxmlformats.org/drawingml/2006/main" name="1-fältare: punktlista, illustration, diagram">
  <a:themeElements>
    <a:clrScheme name="Anpassat 1">
      <a:dk1>
        <a:srgbClr val="000000"/>
      </a:dk1>
      <a:lt1>
        <a:sysClr val="window" lastClr="FFFFFF"/>
      </a:lt1>
      <a:dk2>
        <a:srgbClr val="284898"/>
      </a:dk2>
      <a:lt2>
        <a:srgbClr val="BAB099"/>
      </a:lt2>
      <a:accent1>
        <a:srgbClr val="284898"/>
      </a:accent1>
      <a:accent2>
        <a:srgbClr val="F4C000"/>
      </a:accent2>
      <a:accent3>
        <a:srgbClr val="00726C"/>
      </a:accent3>
      <a:accent4>
        <a:srgbClr val="BB3C43"/>
      </a:accent4>
      <a:accent5>
        <a:srgbClr val="BAB099"/>
      </a:accent5>
      <a:accent6>
        <a:srgbClr val="333333"/>
      </a:accent6>
      <a:hlink>
        <a:srgbClr val="0000FF"/>
      </a:hlink>
      <a:folHlink>
        <a:srgbClr val="800080"/>
      </a:folHlink>
    </a:clrScheme>
    <a:fontScheme name="Kommerskolleg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mall2" id="{D2DFDA84-6050-4D3D-889E-48BC007D1749}" vid="{B983FB79-2276-4D4A-A3AB-E39D6BA2FCED}"/>
    </a:ext>
  </a:extLst>
</a:theme>
</file>

<file path=ppt/theme/theme4.xml><?xml version="1.0" encoding="utf-8"?>
<a:theme xmlns:a="http://schemas.openxmlformats.org/drawingml/2006/main" name="2-fältare: punktlista + bild">
  <a:themeElements>
    <a:clrScheme name="Kommerskollegium N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4898"/>
      </a:accent1>
      <a:accent2>
        <a:srgbClr val="E6BF2D"/>
      </a:accent2>
      <a:accent3>
        <a:srgbClr val="BB3C43"/>
      </a:accent3>
      <a:accent4>
        <a:srgbClr val="00726C"/>
      </a:accent4>
      <a:accent5>
        <a:srgbClr val="BAB099"/>
      </a:accent5>
      <a:accent6>
        <a:srgbClr val="333333"/>
      </a:accent6>
      <a:hlink>
        <a:srgbClr val="FFFFFF"/>
      </a:hlink>
      <a:folHlink>
        <a:srgbClr val="F4E5AB"/>
      </a:folHlink>
    </a:clrScheme>
    <a:fontScheme name="Kommerskolleg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mall2" id="{D2DFDA84-6050-4D3D-889E-48BC007D1749}" vid="{6A9B23CD-CF3A-4118-B6E1-9945A23C0357}"/>
    </a:ext>
  </a:extLst>
</a:theme>
</file>

<file path=ppt/theme/theme5.xml><?xml version="1.0" encoding="utf-8"?>
<a:theme xmlns:a="http://schemas.openxmlformats.org/drawingml/2006/main" name="3-fältare: punktlista + bild + illustration">
  <a:themeElements>
    <a:clrScheme name="Anpassat 1">
      <a:dk1>
        <a:srgbClr val="000000"/>
      </a:dk1>
      <a:lt1>
        <a:sysClr val="window" lastClr="FFFFFF"/>
      </a:lt1>
      <a:dk2>
        <a:srgbClr val="284898"/>
      </a:dk2>
      <a:lt2>
        <a:srgbClr val="BAB099"/>
      </a:lt2>
      <a:accent1>
        <a:srgbClr val="284898"/>
      </a:accent1>
      <a:accent2>
        <a:srgbClr val="F4C000"/>
      </a:accent2>
      <a:accent3>
        <a:srgbClr val="00726C"/>
      </a:accent3>
      <a:accent4>
        <a:srgbClr val="BB3C43"/>
      </a:accent4>
      <a:accent5>
        <a:srgbClr val="BAB099"/>
      </a:accent5>
      <a:accent6>
        <a:srgbClr val="333333"/>
      </a:accent6>
      <a:hlink>
        <a:srgbClr val="0000FF"/>
      </a:hlink>
      <a:folHlink>
        <a:srgbClr val="800080"/>
      </a:folHlink>
    </a:clrScheme>
    <a:fontScheme name="Kommerskolleg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mall2" id="{D2DFDA84-6050-4D3D-889E-48BC007D1749}" vid="{1E8797B5-FC93-46B0-8802-091DEFEE11F5}"/>
    </a:ext>
  </a:extLst>
</a:theme>
</file>

<file path=ppt/theme/theme6.xml><?xml version="1.0" encoding="utf-8"?>
<a:theme xmlns:a="http://schemas.openxmlformats.org/drawingml/2006/main" name="4-fältare: punktlista + 2 bilder">
  <a:themeElements>
    <a:clrScheme name="Anpassat 1">
      <a:dk1>
        <a:srgbClr val="000000"/>
      </a:dk1>
      <a:lt1>
        <a:sysClr val="window" lastClr="FFFFFF"/>
      </a:lt1>
      <a:dk2>
        <a:srgbClr val="284898"/>
      </a:dk2>
      <a:lt2>
        <a:srgbClr val="BAB099"/>
      </a:lt2>
      <a:accent1>
        <a:srgbClr val="284898"/>
      </a:accent1>
      <a:accent2>
        <a:srgbClr val="F4C000"/>
      </a:accent2>
      <a:accent3>
        <a:srgbClr val="00726C"/>
      </a:accent3>
      <a:accent4>
        <a:srgbClr val="BB3C43"/>
      </a:accent4>
      <a:accent5>
        <a:srgbClr val="BAB099"/>
      </a:accent5>
      <a:accent6>
        <a:srgbClr val="333333"/>
      </a:accent6>
      <a:hlink>
        <a:srgbClr val="0000FF"/>
      </a:hlink>
      <a:folHlink>
        <a:srgbClr val="800080"/>
      </a:folHlink>
    </a:clrScheme>
    <a:fontScheme name="Kommerskollegi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tmall2" id="{D2DFDA84-6050-4D3D-889E-48BC007D1749}" vid="{D585312B-E619-43DD-806D-3486081E19EF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</TotalTime>
  <Words>608</Words>
  <Application>Microsoft Macintosh PowerPoint</Application>
  <PresentationFormat>Bredbild</PresentationFormat>
  <Paragraphs>68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Start- och slutbilder</vt:lpstr>
      <vt:lpstr>1-fältare: bild, illustration el kort text</vt:lpstr>
      <vt:lpstr>1-fältare: punktlista, illustration, diagram</vt:lpstr>
      <vt:lpstr>2-fältare: punktlista + bild</vt:lpstr>
      <vt:lpstr>3-fältare: punktlista + bild + illustration</vt:lpstr>
      <vt:lpstr>4-fältare: punktlista + 2 bilder</vt:lpstr>
      <vt:lpstr>Handelspolitisk utblick   Anders Ahnlid, Kommerskollegium  ICC Sveriges Överstyrelsemöte,  28 september 2020</vt:lpstr>
      <vt:lpstr>PowerPoint-presentation</vt:lpstr>
      <vt:lpstr>Osäkert handelspolitiskt läge</vt:lpstr>
      <vt:lpstr>Coronapandemin slår hårt mot världshandeln</vt:lpstr>
      <vt:lpstr>USA inför val – har under Trump abdikerat från globala ledartronen</vt:lpstr>
      <vt:lpstr>Kina oförmöget att dra på sig ledartröjan</vt:lpstr>
      <vt:lpstr>EU med ny kommissionär ser över sin externa handelspolitik</vt:lpstr>
      <vt:lpstr>Kommerskollegiums bidrag till översynen av EU:s handelspolitik</vt:lpstr>
      <vt:lpstr>Avgörande och komplexa handelsutmaningar</vt:lpstr>
      <vt:lpstr>Vad göra? Några aktuella bidrag från Kommerskollegium</vt:lpstr>
      <vt:lpstr>Följ oss!</vt:lpstr>
    </vt:vector>
  </TitlesOfParts>
  <Company>Kommerskollegium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Monica Karlsson</dc:creator>
  <cp:lastModifiedBy>Kajsa Persson-Berg</cp:lastModifiedBy>
  <cp:revision>34</cp:revision>
  <dcterms:created xsi:type="dcterms:W3CDTF">2020-09-22T15:33:03Z</dcterms:created>
  <dcterms:modified xsi:type="dcterms:W3CDTF">2020-09-28T11:34:10Z</dcterms:modified>
</cp:coreProperties>
</file>